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57"/>
  </p:notesMasterIdLst>
  <p:handoutMasterIdLst>
    <p:handoutMasterId r:id="rId58"/>
  </p:handoutMasterIdLst>
  <p:sldIdLst>
    <p:sldId id="256" r:id="rId2"/>
    <p:sldId id="257" r:id="rId3"/>
    <p:sldId id="306" r:id="rId4"/>
    <p:sldId id="307" r:id="rId5"/>
    <p:sldId id="341" r:id="rId6"/>
    <p:sldId id="342" r:id="rId7"/>
    <p:sldId id="308" r:id="rId8"/>
    <p:sldId id="343" r:id="rId9"/>
    <p:sldId id="309" r:id="rId10"/>
    <p:sldId id="344" r:id="rId11"/>
    <p:sldId id="346" r:id="rId12"/>
    <p:sldId id="347" r:id="rId13"/>
    <p:sldId id="348" r:id="rId14"/>
    <p:sldId id="349" r:id="rId15"/>
    <p:sldId id="310" r:id="rId16"/>
    <p:sldId id="311" r:id="rId17"/>
    <p:sldId id="312" r:id="rId18"/>
    <p:sldId id="313" r:id="rId19"/>
    <p:sldId id="314" r:id="rId20"/>
    <p:sldId id="315" r:id="rId21"/>
    <p:sldId id="316" r:id="rId22"/>
    <p:sldId id="317" r:id="rId23"/>
    <p:sldId id="319" r:id="rId24"/>
    <p:sldId id="318" r:id="rId25"/>
    <p:sldId id="320" r:id="rId26"/>
    <p:sldId id="321" r:id="rId27"/>
    <p:sldId id="350" r:id="rId28"/>
    <p:sldId id="351" r:id="rId29"/>
    <p:sldId id="352" r:id="rId30"/>
    <p:sldId id="322" r:id="rId31"/>
    <p:sldId id="353" r:id="rId32"/>
    <p:sldId id="354" r:id="rId33"/>
    <p:sldId id="325" r:id="rId34"/>
    <p:sldId id="323" r:id="rId35"/>
    <p:sldId id="324" r:id="rId36"/>
    <p:sldId id="326" r:id="rId37"/>
    <p:sldId id="355" r:id="rId38"/>
    <p:sldId id="356" r:id="rId39"/>
    <p:sldId id="357" r:id="rId40"/>
    <p:sldId id="327" r:id="rId41"/>
    <p:sldId id="328" r:id="rId42"/>
    <p:sldId id="358" r:id="rId43"/>
    <p:sldId id="329" r:id="rId44"/>
    <p:sldId id="330" r:id="rId45"/>
    <p:sldId id="331" r:id="rId46"/>
    <p:sldId id="332" r:id="rId47"/>
    <p:sldId id="333" r:id="rId48"/>
    <p:sldId id="334" r:id="rId49"/>
    <p:sldId id="335" r:id="rId50"/>
    <p:sldId id="336" r:id="rId51"/>
    <p:sldId id="337" r:id="rId52"/>
    <p:sldId id="338" r:id="rId53"/>
    <p:sldId id="339" r:id="rId54"/>
    <p:sldId id="305" r:id="rId55"/>
    <p:sldId id="340" r:id="rId56"/>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6" autoAdjust="0"/>
    <p:restoredTop sz="90603" autoAdjust="0"/>
  </p:normalViewPr>
  <p:slideViewPr>
    <p:cSldViewPr>
      <p:cViewPr>
        <p:scale>
          <a:sx n="73" d="100"/>
          <a:sy n="73" d="100"/>
        </p:scale>
        <p:origin x="-1312" y="-32"/>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6F5F9E7-A3B6-4271-A015-94D7EBC43899}" type="datetimeFigureOut">
              <a:rPr lang="en-US"/>
              <a:pPr>
                <a:defRPr/>
              </a:pPr>
              <a:t>1/23/2012</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41B1EBF-7C94-4FE9-85F8-60083612956A}" type="slidenum">
              <a:rPr lang="en-CA"/>
              <a:pPr>
                <a:defRPr/>
              </a:pPr>
              <a:t>‹#›</a:t>
            </a:fld>
            <a:endParaRPr lang="en-CA" dirty="0"/>
          </a:p>
        </p:txBody>
      </p:sp>
    </p:spTree>
    <p:extLst>
      <p:ext uri="{BB962C8B-B14F-4D97-AF65-F5344CB8AC3E}">
        <p14:creationId xmlns:p14="http://schemas.microsoft.com/office/powerpoint/2010/main" val="708569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4023DB-B433-47CD-A78D-61078E28CCB2}" type="datetimeFigureOut">
              <a:rPr lang="en-US"/>
              <a:pPr>
                <a:defRPr/>
              </a:pPr>
              <a:t>1/23/2012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86B332-F6A5-4793-98FA-61B9EDB8547C}" type="slidenum">
              <a:rPr lang="en-US"/>
              <a:pPr>
                <a:defRPr/>
              </a:pPr>
              <a:t>‹#›</a:t>
            </a:fld>
            <a:endParaRPr lang="en-US" dirty="0"/>
          </a:p>
        </p:txBody>
      </p:sp>
    </p:spTree>
    <p:extLst>
      <p:ext uri="{BB962C8B-B14F-4D97-AF65-F5344CB8AC3E}">
        <p14:creationId xmlns:p14="http://schemas.microsoft.com/office/powerpoint/2010/main" val="919727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5632E-7E62-436A-AD29-295A459B748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different</a:t>
            </a:r>
            <a:r>
              <a:rPr lang="en-US" baseline="0" dirty="0" smtClean="0"/>
              <a:t> ways companies can choose to update their Windows 7 computers. SCCM is formerly known as SMS.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stages of Windows Update: Detection, Download and Installation.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Windows Update can be configured to work without user interaction by configuring it using the screen above. Discuss</a:t>
            </a:r>
            <a:r>
              <a:rPr lang="en-US" baseline="0" dirty="0" smtClean="0"/>
              <a:t> the Important Updates options as described on the next screen.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addition to the control panel interface, it is possible to configure the Windows Update client using Group Policy settings. You can use local Group Policy settings to configure the client, but system administrators more commonly distribute the settings using Active Directory Domain Services (AD DS). </a:t>
            </a:r>
            <a:endParaRPr lang="en-CA" sz="1200" kern="1200" dirty="0" smtClean="0">
              <a:solidFill>
                <a:schemeClr val="tx1"/>
              </a:solidFill>
              <a:latin typeface="+mn-lt"/>
              <a:ea typeface="+mn-ea"/>
              <a:cs typeface="+mn-cs"/>
            </a:endParaRPr>
          </a:p>
          <a:p>
            <a:r>
              <a:rPr lang="en-US" dirty="0" smtClean="0"/>
              <a:t>Discuss some of the settings.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you can trigger an update manually using the Check for Updates option on the Task List. Discuss</a:t>
            </a:r>
            <a:r>
              <a:rPr lang="en-US" baseline="0" dirty="0" smtClean="0"/>
              <a:t> the other options on the Task List.</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disadvantages</a:t>
            </a:r>
            <a:r>
              <a:rPr lang="en-US" baseline="0" dirty="0" smtClean="0"/>
              <a:t> of having each workstation download their own updates from Microsoft Updates and introduce WSUS as the solution.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basic architecture diagram to describe how WSUS works. Refer to other</a:t>
            </a:r>
            <a:r>
              <a:rPr lang="en-US" baseline="0" dirty="0" smtClean="0"/>
              <a:t> Architecture diagrams in the textbook to talk about other configurations for larger networks.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requirements</a:t>
            </a:r>
            <a:r>
              <a:rPr lang="en-US" baseline="0" dirty="0" smtClean="0"/>
              <a:t> to install WSUS onto a Server. Explain how WSUS management consists of synchronization and approval of updates. WSUS is configured to regularly synchronize with either Microsoft Update or another WSUS server. The console can be used to approve updates for deployment to the client computers. Usually updates are approved after they have been tested.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process of configuring clients to obtain</a:t>
            </a:r>
            <a:r>
              <a:rPr lang="en-US" baseline="0" dirty="0" smtClean="0"/>
              <a:t> updates from the WSUS server instead of Microsoft Update web server.</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the concept of Performance Monitoring  and why we do it. Introduce the tools being discussed.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eaLnBrk="1" hangingPunct="1"/>
            <a:r>
              <a:rPr lang="en-US" dirty="0" smtClean="0"/>
              <a:t>Outline the material you are going to cover in this lesson. Do not go into detail as each of these points will be expanded on in</a:t>
            </a:r>
            <a:r>
              <a:rPr lang="en-US" baseline="0" dirty="0" smtClean="0"/>
              <a:t> the lesson. You may also want to mention the Technology Skills that are being covered for the Certification exam also.</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the Event Viewer Snap In and the 3 main logs that are used to store Event information.</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what</a:t>
            </a:r>
            <a:r>
              <a:rPr lang="en-US" baseline="0" dirty="0" smtClean="0"/>
              <a:t> you see in the Summary of Administrative Events and explain that you can expand on any event type. Point out the different Windows Logs.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a:t>
            </a:r>
            <a:r>
              <a:rPr lang="en-US" baseline="0" dirty="0" smtClean="0"/>
              <a:t> the System Log is the primary operational log. Describe the 4 different event types that can be seen in a log file: Information, Error, Warning and Critical.</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notes for next slide and use this text and the next slide to explain the concepts.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Windows Experience Index. Explain how the tool breaks the computer down into 5 components, each of which is given a numerical score to gauge its performance. The base score will be the lowest scored component. To increase computer performance, you should try to raise the system’s base score. Discuss ways of increasing the base score. Discuss using the Tips for improving your computer’s performance to enhance the computer’s performance without upgrades.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Performance Monitor console enables you to view similar information to the Performance</a:t>
            </a:r>
            <a:r>
              <a:rPr lang="en-US" sz="1200" kern="1200" baseline="0" dirty="0" smtClean="0">
                <a:solidFill>
                  <a:schemeClr val="tx1"/>
                </a:solidFill>
                <a:latin typeface="+mn-lt"/>
                <a:ea typeface="+mn-ea"/>
                <a:cs typeface="+mn-cs"/>
              </a:rPr>
              <a:t> Information and Tools </a:t>
            </a:r>
            <a:r>
              <a:rPr lang="en-US" sz="1200" kern="1200" dirty="0" smtClean="0">
                <a:solidFill>
                  <a:schemeClr val="tx1"/>
                </a:solidFill>
                <a:latin typeface="+mn-lt"/>
                <a:ea typeface="+mn-ea"/>
                <a:cs typeface="+mn-cs"/>
              </a:rPr>
              <a:t>information, but on a continuous, real-time basis. Performance Monitor is a tool that can display information for hundreds of different statistics (called </a:t>
            </a:r>
            <a:r>
              <a:rPr lang="en-US" sz="1200" b="1" i="1" kern="1200" dirty="0" smtClean="0">
                <a:solidFill>
                  <a:schemeClr val="tx1"/>
                </a:solidFill>
                <a:latin typeface="+mn-lt"/>
                <a:ea typeface="+mn-ea"/>
                <a:cs typeface="+mn-cs"/>
              </a:rPr>
              <a:t>performance counters</a:t>
            </a:r>
            <a:r>
              <a:rPr lang="en-US" sz="1200" kern="1200" dirty="0" smtClean="0">
                <a:solidFill>
                  <a:schemeClr val="tx1"/>
                </a:solidFill>
                <a:latin typeface="+mn-lt"/>
                <a:ea typeface="+mn-ea"/>
                <a:cs typeface="+mn-cs"/>
              </a:rPr>
              <a:t>) in a variety of ways. You can use Performance Monitor to create a customized graph or report containing any statistics you choose.</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concept</a:t>
            </a:r>
            <a:r>
              <a:rPr lang="en-US" baseline="0" dirty="0" smtClean="0"/>
              <a:t> of adding Counters to the Performance Monitor and describe the 4 pieces of information you see on the screen: computer, Performance object, Performance Counter, Instance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Histogram</a:t>
            </a:r>
            <a:r>
              <a:rPr lang="en-US" baseline="0" dirty="0" smtClean="0"/>
              <a:t> and Report views.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to create an effective</a:t>
            </a:r>
            <a:r>
              <a:rPr lang="en-US" baseline="0" dirty="0" smtClean="0"/>
              <a:t> display and why it is important.</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to create an effective</a:t>
            </a:r>
            <a:r>
              <a:rPr lang="en-US" baseline="0" dirty="0" smtClean="0"/>
              <a:t> display and why it is important.</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Windows</a:t>
            </a:r>
            <a:r>
              <a:rPr lang="en-US" baseline="0" dirty="0" smtClean="0"/>
              <a:t> Updates.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the stability</a:t>
            </a:r>
            <a:r>
              <a:rPr lang="en-US" baseline="0" dirty="0" smtClean="0"/>
              <a:t> index is a number from 0-10 calculated by the events: software (un)installs, Application Failures, Hardware Failures, Windows Failures, Misc Failures, System Clock Changes.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 concep</a:t>
            </a:r>
            <a:r>
              <a:rPr lang="en-US" baseline="0" dirty="0" smtClean="0"/>
              <a:t>t of managing performance and briefly introduce the tools.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screen</a:t>
            </a:r>
            <a:r>
              <a:rPr lang="en-US" baseline="0" dirty="0" smtClean="0"/>
              <a:t> shots on the slide to describe the ways the Task Manager can help you to manage performance and processes on your computer.</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Resource Monitor window displays a more comprehensive breakdown of process and performance statistics. Discuss</a:t>
            </a:r>
            <a:r>
              <a:rPr lang="en-US" sz="1200" kern="1200" baseline="0" dirty="0" smtClean="0">
                <a:solidFill>
                  <a:schemeClr val="tx1"/>
                </a:solidFill>
                <a:latin typeface="+mn-lt"/>
                <a:ea typeface="+mn-ea"/>
                <a:cs typeface="+mn-cs"/>
              </a:rPr>
              <a:t> the statistics shown on the screen.</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even greater statistical detail, you can download the Process Explorer application from Microsoft’s web site </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System Configuration tool (Msconfig.exe) is designed primarily to configure and troubleshoot the Windows 7 startup process. Discuss the contents</a:t>
            </a:r>
            <a:r>
              <a:rPr lang="en-US" sz="1200" kern="1200" baseline="0" dirty="0" smtClean="0">
                <a:solidFill>
                  <a:schemeClr val="tx1"/>
                </a:solidFill>
                <a:latin typeface="+mn-lt"/>
                <a:ea typeface="+mn-ea"/>
                <a:cs typeface="+mn-cs"/>
              </a:rPr>
              <a:t> of the screens shown.</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Windows 7 loads a large number of services automatically when the computer starts. Disabling the services he workstation does not need can free up resources and improve the computer’s performance. </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Performance Information and Tools control panel, in addition to the monitoring capabilities discussed earlier, also has links to a number of performance tuning tools.</a:t>
            </a:r>
            <a:endParaRPr lang="en-CA" sz="1200" kern="1200" dirty="0" smtClean="0">
              <a:solidFill>
                <a:schemeClr val="tx1"/>
              </a:solidFill>
              <a:latin typeface="+mn-lt"/>
              <a:ea typeface="+mn-ea"/>
              <a:cs typeface="+mn-cs"/>
            </a:endParaRPr>
          </a:p>
          <a:p>
            <a:r>
              <a:rPr lang="en-US" dirty="0" smtClean="0"/>
              <a:t>Discuss the contents of</a:t>
            </a:r>
            <a:r>
              <a:rPr lang="en-US" baseline="0" dirty="0" smtClean="0"/>
              <a:t> the screens above.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50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power configuration settings in Windows 7 enable you to throttle various system components to optimize their power utilization, which can also have an effect on system performance.</a:t>
            </a:r>
            <a:endParaRPr lang="en-CA" sz="1200" kern="1200" dirty="0" smtClean="0">
              <a:solidFill>
                <a:schemeClr val="tx1"/>
              </a:solidFill>
              <a:latin typeface="+mn-lt"/>
              <a:ea typeface="+mn-ea"/>
              <a:cs typeface="+mn-cs"/>
            </a:endParaRPr>
          </a:p>
          <a:p>
            <a:r>
              <a:rPr lang="en-US" dirty="0" smtClean="0"/>
              <a:t>Discuss the different</a:t>
            </a:r>
            <a:r>
              <a:rPr lang="en-US" baseline="0" dirty="0" smtClean="0"/>
              <a:t> power settings.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51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enhancements</a:t>
            </a:r>
            <a:r>
              <a:rPr lang="en-US" baseline="0" dirty="0" smtClean="0"/>
              <a:t> of </a:t>
            </a:r>
            <a:r>
              <a:rPr lang="en-US" baseline="0" dirty="0" err="1" smtClean="0"/>
              <a:t>ReadyBoost</a:t>
            </a:r>
            <a:r>
              <a:rPr lang="en-US" baseline="0" dirty="0" smtClean="0"/>
              <a:t> over Vista. Explain how it uses the non-volatile memory cache for </a:t>
            </a:r>
            <a:r>
              <a:rPr lang="en-US" baseline="0" dirty="0" err="1" smtClean="0"/>
              <a:t>SuperFetch</a:t>
            </a:r>
            <a:r>
              <a:rPr lang="en-US" baseline="0" dirty="0" smtClean="0"/>
              <a:t> information. Explain </a:t>
            </a:r>
            <a:r>
              <a:rPr lang="en-US" baseline="0" dirty="0" err="1" smtClean="0"/>
              <a:t>SuperFetch</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53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each update type.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r>
              <a:rPr lang="en-US" dirty="0" smtClean="0"/>
              <a:t>Review the Skill Summary</a:t>
            </a:r>
            <a:r>
              <a:rPr lang="en-US" baseline="0" dirty="0" smtClean="0"/>
              <a:t> to wrap up your lesson.</a:t>
            </a: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67AA-0A99-457E-8A5B-B4AE6594A6CA}" type="slidenum">
              <a:rPr lang="en-US" smtClean="0"/>
              <a:pPr/>
              <a:t>54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each update type.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each update type.</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meanings of the different update categories and how</a:t>
            </a:r>
            <a:r>
              <a:rPr lang="en-US" baseline="0" dirty="0" smtClean="0"/>
              <a:t> you can use the categories to choose what should be updated.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 the meanings of the different update categories and how</a:t>
            </a:r>
            <a:r>
              <a:rPr lang="en-US" baseline="0" dirty="0" smtClean="0"/>
              <a:t> you can use the categories to choose what should be updated.</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different</a:t>
            </a:r>
            <a:r>
              <a:rPr lang="en-US" baseline="0" dirty="0" smtClean="0"/>
              <a:t> ways companies can choose to update their Windows 7 computers. SCCM is formerly known as SMS.</a:t>
            </a:r>
            <a:endParaRPr lang="en-CA" dirty="0"/>
          </a:p>
        </p:txBody>
      </p:sp>
      <p:sp>
        <p:nvSpPr>
          <p:cNvPr id="4" name="Slide Number Placeholder 3"/>
          <p:cNvSpPr>
            <a:spLocks noGrp="1"/>
          </p:cNvSpPr>
          <p:nvPr>
            <p:ph type="sldNum" sz="quarter" idx="10"/>
          </p:nvPr>
        </p:nvSpPr>
        <p:spPr/>
        <p:txBody>
          <a:bodyPr/>
          <a:lstStyle/>
          <a:p>
            <a:pPr>
              <a:defRPr/>
            </a:pPr>
            <a:fld id="{CA86B332-F6A5-4793-98FA-61B9EDB8547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A4DF22-487D-4160-A7CF-DB30A6BF380B}"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F499B5-F26A-45DE-BDAE-0145FADDDF5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00CECF-F56E-480F-806A-1942E59F71DF}"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A0E4B4-3331-4CF0-95D6-A9E19F28CC1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28BE2C-F970-41FB-8B6C-27009B26EAF3}"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59A37D-1430-4EDF-A520-300CB2A3F2C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7E96A58-22BD-4182-B658-23B96915FA56}"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D8376A-A13F-4293-BD6F-4A47476123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6739B3-92E8-415F-9094-378CB5296A64}"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C2A84C-9877-476A-BCD1-A9B29F66429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0D0CAE7-6163-4256-B26C-3682EAF83B4A}" type="datetimeFigureOut">
              <a:rPr lang="en-US"/>
              <a:pPr>
                <a:defRPr/>
              </a:pPr>
              <a:t>1/23/2012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14A76E3-F1C2-4988-AE12-A8268C2612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1F12823-1174-4A0A-8E4E-04EB112C68DA}"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062F053-3CF7-485B-A345-814D7F79C3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11BF181-AB02-468D-BA3F-E85592D53B61}" type="datetimeFigureOut">
              <a:rPr lang="en-US"/>
              <a:pPr>
                <a:defRPr/>
              </a:pPr>
              <a:t>1/23/2012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98EC96-FA35-49CE-A69A-A051A946AA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9841489-B859-45FB-87A7-2972B42DAF2B}" type="datetimeFigureOut">
              <a:rPr lang="en-US"/>
              <a:pPr>
                <a:defRPr/>
              </a:pPr>
              <a:t>1/23/2012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3DFDF68-D10C-4FD2-9858-568ED57D868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A77222-88EA-4506-95B4-FCB885EFBC35}" type="datetimeFigureOut">
              <a:rPr lang="en-US"/>
              <a:pPr>
                <a:defRPr/>
              </a:pPr>
              <a:t>1/23/2012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94537AB-D698-4754-8A30-040B187252A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7A64AC-4122-4A19-8326-E3D6B8A144D1}"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53303D-C728-42D3-8C79-198D9ED09A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A0802C-9091-4D9D-8164-B6235F710CE3}" type="datetimeFigureOut">
              <a:rPr lang="en-US"/>
              <a:pPr>
                <a:defRPr/>
              </a:pPr>
              <a:t>1/23/2012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8EF006-13A8-429B-A1E2-830F3D8D78F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userDrawn="1"/>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userDrawn="1"/>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30" name="Straight Connector 7"/>
          <p:cNvCxnSpPr>
            <a:cxnSpLocks noChangeShapeType="1"/>
          </p:cNvCxnSpPr>
          <p:nvPr userDrawn="1"/>
        </p:nvCxnSpPr>
        <p:spPr bwMode="auto">
          <a:xfrm>
            <a:off x="533400" y="1447800"/>
            <a:ext cx="8077200" cy="1588"/>
          </a:xfrm>
          <a:prstGeom prst="line">
            <a:avLst/>
          </a:prstGeom>
          <a:noFill/>
          <a:ln w="57150" algn="ctr">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C5D6DF97-E2FD-4ABA-93DB-76E431F57BE6}" type="datetimeFigureOut">
              <a:rPr lang="en-US"/>
              <a:pPr>
                <a:defRPr/>
              </a:pPr>
              <a:t>1/23/2012</a:t>
            </a:fld>
            <a:endParaRPr lang="en-US" dirty="0"/>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6535FB20-7BA0-4A96-9DA9-B9F9BA554E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0" fontAlgn="base" hangingPunct="0">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3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800">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idx="4294967295"/>
          </p:nvPr>
        </p:nvSpPr>
        <p:spPr>
          <a:xfrm>
            <a:off x="0" y="2286000"/>
            <a:ext cx="8534400" cy="898525"/>
          </a:xfrm>
        </p:spPr>
        <p:txBody>
          <a:bodyPr lIns="45720" rIns="45720">
            <a:normAutofit fontScale="90000"/>
          </a:bodyPr>
          <a:lstStyle/>
          <a:p>
            <a:pPr algn="r" eaLnBrk="1" hangingPunct="1">
              <a:defRPr/>
            </a:pPr>
            <a:r>
              <a:rPr lang="en-US" sz="4200" dirty="0" smtClean="0"/>
              <a:t>Managing and Monitoring</a:t>
            </a:r>
            <a:br>
              <a:rPr lang="en-US" sz="4200" dirty="0" smtClean="0"/>
            </a:br>
            <a:r>
              <a:rPr lang="en-US" sz="4200" dirty="0" smtClean="0"/>
              <a:t>Windows 7 Performance</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Updates</a:t>
            </a:r>
            <a:endParaRPr lang="en-CA" dirty="0"/>
          </a:p>
        </p:txBody>
      </p:sp>
      <p:sp>
        <p:nvSpPr>
          <p:cNvPr id="3" name="Content Placeholder 2"/>
          <p:cNvSpPr>
            <a:spLocks noGrp="1"/>
          </p:cNvSpPr>
          <p:nvPr>
            <p:ph idx="1"/>
          </p:nvPr>
        </p:nvSpPr>
        <p:spPr/>
        <p:txBody>
          <a:bodyPr/>
          <a:lstStyle/>
          <a:p>
            <a:r>
              <a:rPr lang="en-US" dirty="0" smtClean="0"/>
              <a:t>System Center Configuration Manager (SCCM)</a:t>
            </a:r>
          </a:p>
          <a:p>
            <a:pPr lvl="1"/>
            <a:r>
              <a:rPr lang="en-US" dirty="0" smtClean="0"/>
              <a:t>For large enterprise networks</a:t>
            </a:r>
          </a:p>
          <a:p>
            <a:pPr lvl="1"/>
            <a:r>
              <a:rPr lang="en-US" dirty="0" smtClean="0"/>
              <a:t>a comprehensive network management tool that administrators can use to deploy all types of software products, including operating system upgrades</a:t>
            </a:r>
          </a:p>
          <a:p>
            <a:pPr lvl="1"/>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Windows Update Client</a:t>
            </a:r>
            <a:endParaRPr lang="en-US" dirty="0"/>
          </a:p>
        </p:txBody>
      </p:sp>
      <p:sp>
        <p:nvSpPr>
          <p:cNvPr id="3" name="Content Placeholder 2"/>
          <p:cNvSpPr>
            <a:spLocks noGrp="1"/>
          </p:cNvSpPr>
          <p:nvPr>
            <p:ph idx="1"/>
          </p:nvPr>
        </p:nvSpPr>
        <p:spPr/>
        <p:txBody>
          <a:bodyPr/>
          <a:lstStyle/>
          <a:p>
            <a:r>
              <a:rPr lang="en-US" dirty="0" smtClean="0"/>
              <a:t>Windows Update is a pull client that periodically checks a designated server for the availability of updates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of </a:t>
            </a:r>
            <a:r>
              <a:rPr lang="en-US" dirty="0" err="1" smtClean="0"/>
              <a:t>Updage</a:t>
            </a:r>
            <a:r>
              <a:rPr lang="en-US" dirty="0" smtClean="0"/>
              <a:t> Process</a:t>
            </a:r>
            <a:endParaRPr lang="en-US" dirty="0"/>
          </a:p>
        </p:txBody>
      </p:sp>
      <p:sp>
        <p:nvSpPr>
          <p:cNvPr id="3" name="Content Placeholder 2"/>
          <p:cNvSpPr>
            <a:spLocks noGrp="1"/>
          </p:cNvSpPr>
          <p:nvPr>
            <p:ph idx="1"/>
          </p:nvPr>
        </p:nvSpPr>
        <p:spPr/>
        <p:txBody>
          <a:bodyPr/>
          <a:lstStyle/>
          <a:p>
            <a:r>
              <a:rPr lang="en-US" dirty="0" smtClean="0"/>
              <a:t>Detection</a:t>
            </a:r>
          </a:p>
          <a:p>
            <a:pPr lvl="1"/>
            <a:r>
              <a:rPr lang="en-US" dirty="0" smtClean="0"/>
              <a:t>At scheduled times, the Windows Update client connects to a designated server either on the Internet or the company network</a:t>
            </a:r>
          </a:p>
          <a:p>
            <a:pPr lvl="1"/>
            <a:r>
              <a:rPr lang="en-US" dirty="0" smtClean="0"/>
              <a:t>downloads the servers list of available updates and compares the list with the computer current configuration</a:t>
            </a:r>
          </a:p>
          <a:p>
            <a:pPr lvl="1"/>
            <a:r>
              <a:rPr lang="en-US" dirty="0" smtClean="0"/>
              <a:t>The client then flags all of the updates that have not yet been installed on the system for download</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of </a:t>
            </a:r>
            <a:r>
              <a:rPr lang="en-US" dirty="0" err="1" smtClean="0"/>
              <a:t>Updage</a:t>
            </a:r>
            <a:r>
              <a:rPr lang="en-US" dirty="0" smtClean="0"/>
              <a:t> Process</a:t>
            </a:r>
            <a:endParaRPr lang="en-US" dirty="0"/>
          </a:p>
        </p:txBody>
      </p:sp>
      <p:sp>
        <p:nvSpPr>
          <p:cNvPr id="3" name="Content Placeholder 2"/>
          <p:cNvSpPr>
            <a:spLocks noGrp="1"/>
          </p:cNvSpPr>
          <p:nvPr>
            <p:ph idx="1"/>
          </p:nvPr>
        </p:nvSpPr>
        <p:spPr/>
        <p:txBody>
          <a:bodyPr/>
          <a:lstStyle/>
          <a:p>
            <a:r>
              <a:rPr lang="en-US" dirty="0" smtClean="0"/>
              <a:t>Download</a:t>
            </a:r>
          </a:p>
          <a:p>
            <a:pPr lvl="1"/>
            <a:r>
              <a:rPr lang="en-US" dirty="0" smtClean="0"/>
              <a:t>After determining which updates it needs, the client initiates a download using the Background Intelligent Transfer Service  </a:t>
            </a:r>
            <a:r>
              <a:rPr lang="en-US" b="1" dirty="0" smtClean="0"/>
              <a:t>(BITS).</a:t>
            </a:r>
          </a:p>
          <a:p>
            <a:pPr lvl="1"/>
            <a:r>
              <a:rPr lang="en-US" dirty="0" smtClean="0"/>
              <a:t>using only the network's idle bandwidth</a:t>
            </a:r>
          </a:p>
          <a:p>
            <a:pPr lvl="1"/>
            <a:endParaRPr lang="en-US" b="1" dirty="0" smtClean="0"/>
          </a:p>
          <a:p>
            <a:pPr lvl="1"/>
            <a:endParaRPr lang="en-US" b="1"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of </a:t>
            </a:r>
            <a:r>
              <a:rPr lang="en-US" dirty="0" err="1" smtClean="0"/>
              <a:t>Updage</a:t>
            </a:r>
            <a:r>
              <a:rPr lang="en-US" dirty="0" smtClean="0"/>
              <a:t> Process</a:t>
            </a:r>
            <a:endParaRPr lang="en-US" dirty="0"/>
          </a:p>
        </p:txBody>
      </p:sp>
      <p:sp>
        <p:nvSpPr>
          <p:cNvPr id="3" name="Content Placeholder 2"/>
          <p:cNvSpPr>
            <a:spLocks noGrp="1"/>
          </p:cNvSpPr>
          <p:nvPr>
            <p:ph idx="1"/>
          </p:nvPr>
        </p:nvSpPr>
        <p:spPr/>
        <p:txBody>
          <a:bodyPr/>
          <a:lstStyle/>
          <a:p>
            <a:r>
              <a:rPr lang="en-US" dirty="0" smtClean="0"/>
              <a:t>Install</a:t>
            </a:r>
          </a:p>
          <a:p>
            <a:pPr lvl="1"/>
            <a:r>
              <a:rPr lang="en-US" dirty="0" smtClean="0"/>
              <a:t>By default, the Windows Update client immediately installs updated after downloading them</a:t>
            </a:r>
          </a:p>
          <a:p>
            <a:pPr lvl="1"/>
            <a:r>
              <a:rPr lang="en-US" dirty="0" smtClean="0"/>
              <a:t>The Windows Update client can also be configured to allow the user to manually install the updates.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Windows Update Client</a:t>
            </a:r>
            <a:endParaRPr lang="en-CA" dirty="0"/>
          </a:p>
        </p:txBody>
      </p:sp>
      <p:pic>
        <p:nvPicPr>
          <p:cNvPr id="1027" name="Picture 3"/>
          <p:cNvPicPr>
            <a:picLocks noChangeAspect="1" noChangeArrowheads="1"/>
          </p:cNvPicPr>
          <p:nvPr/>
        </p:nvPicPr>
        <p:blipFill>
          <a:blip r:embed="rId3" cstate="print"/>
          <a:srcRect/>
          <a:stretch>
            <a:fillRect/>
          </a:stretch>
        </p:blipFill>
        <p:spPr bwMode="auto">
          <a:xfrm>
            <a:off x="1476375" y="1676400"/>
            <a:ext cx="61912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the Windows Update Client</a:t>
            </a:r>
            <a:endParaRPr lang="en-CA" dirty="0"/>
          </a:p>
        </p:txBody>
      </p:sp>
      <p:pic>
        <p:nvPicPr>
          <p:cNvPr id="2051" name="Picture 3"/>
          <p:cNvPicPr>
            <a:picLocks noChangeAspect="1" noChangeArrowheads="1"/>
          </p:cNvPicPr>
          <p:nvPr/>
        </p:nvPicPr>
        <p:blipFill>
          <a:blip r:embed="rId3" cstate="print"/>
          <a:srcRect/>
          <a:stretch>
            <a:fillRect/>
          </a:stretch>
        </p:blipFill>
        <p:spPr bwMode="auto">
          <a:xfrm>
            <a:off x="1600200" y="1676400"/>
            <a:ext cx="6182342" cy="4641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Updates Options</a:t>
            </a:r>
            <a:endParaRPr lang="en-CA" dirty="0"/>
          </a:p>
        </p:txBody>
      </p:sp>
      <p:sp>
        <p:nvSpPr>
          <p:cNvPr id="3" name="Content Placeholder 2"/>
          <p:cNvSpPr>
            <a:spLocks noGrp="1"/>
          </p:cNvSpPr>
          <p:nvPr>
            <p:ph idx="1"/>
          </p:nvPr>
        </p:nvSpPr>
        <p:spPr/>
        <p:txBody>
          <a:bodyPr/>
          <a:lstStyle/>
          <a:p>
            <a:r>
              <a:rPr lang="en-US" dirty="0" smtClean="0"/>
              <a:t>Install updates automatically (recommended)</a:t>
            </a:r>
          </a:p>
          <a:p>
            <a:r>
              <a:rPr lang="en-US" dirty="0" smtClean="0"/>
              <a:t>Download updates but let me choose whether to install them</a:t>
            </a:r>
          </a:p>
          <a:p>
            <a:r>
              <a:rPr lang="en-US" dirty="0" smtClean="0"/>
              <a:t>Check for updates but let me choose whether to download and install them</a:t>
            </a:r>
          </a:p>
          <a:p>
            <a:r>
              <a:rPr lang="en-US" dirty="0" smtClean="0"/>
              <a:t>Never check for updates (not recommended)</a:t>
            </a: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Windows Update </a:t>
            </a:r>
            <a:br>
              <a:rPr lang="en-US" dirty="0" smtClean="0"/>
            </a:br>
            <a:r>
              <a:rPr lang="en-US" dirty="0" smtClean="0"/>
              <a:t>Using Group Policy</a:t>
            </a:r>
            <a:endParaRPr lang="en-CA" dirty="0"/>
          </a:p>
        </p:txBody>
      </p:sp>
      <p:pic>
        <p:nvPicPr>
          <p:cNvPr id="3075" name="Picture 3"/>
          <p:cNvPicPr>
            <a:picLocks noChangeAspect="1" noChangeArrowheads="1"/>
          </p:cNvPicPr>
          <p:nvPr/>
        </p:nvPicPr>
        <p:blipFill>
          <a:blip r:embed="rId3" cstate="print"/>
          <a:srcRect/>
          <a:stretch>
            <a:fillRect/>
          </a:stretch>
        </p:blipFill>
        <p:spPr bwMode="auto">
          <a:xfrm>
            <a:off x="1238250" y="1638300"/>
            <a:ext cx="6665913"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Triggering an Update</a:t>
            </a:r>
            <a:endParaRPr lang="en-CA" dirty="0"/>
          </a:p>
        </p:txBody>
      </p:sp>
      <p:pic>
        <p:nvPicPr>
          <p:cNvPr id="4099" name="Picture 3"/>
          <p:cNvPicPr>
            <a:picLocks noChangeAspect="1" noChangeArrowheads="1"/>
          </p:cNvPicPr>
          <p:nvPr/>
        </p:nvPicPr>
        <p:blipFill>
          <a:blip r:embed="rId3" cstate="print"/>
          <a:srcRect/>
          <a:stretch>
            <a:fillRect/>
          </a:stretch>
        </p:blipFill>
        <p:spPr bwMode="auto">
          <a:xfrm>
            <a:off x="1438275" y="1695450"/>
            <a:ext cx="6267450"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4" name="Content Placeholder 3"/>
          <p:cNvSpPr>
            <a:spLocks noGrp="1"/>
          </p:cNvSpPr>
          <p:nvPr>
            <p:ph idx="1"/>
          </p:nvPr>
        </p:nvSpPr>
        <p:spPr/>
        <p:txBody>
          <a:bodyPr/>
          <a:lstStyle/>
          <a:p>
            <a:r>
              <a:rPr lang="en-US" dirty="0" smtClean="0"/>
              <a:t>Configure Windows Updates with Windows Update Client and WSUS</a:t>
            </a:r>
          </a:p>
          <a:p>
            <a:r>
              <a:rPr lang="en-US" dirty="0" smtClean="0"/>
              <a:t>Monitor Windows Performance using Event Viewer, Performance Information and Tools, Performance Monitor, and Reliability Monitor</a:t>
            </a:r>
          </a:p>
          <a:p>
            <a:r>
              <a:rPr lang="en-US" dirty="0" smtClean="0"/>
              <a:t>Manage Windows Performance using Task Manager, Resource Monitor, Process Explorer, and System Configuration</a:t>
            </a:r>
            <a:endParaRPr lang="en-CA" dirty="0"/>
          </a:p>
        </p:txBody>
      </p:sp>
      <p:sp>
        <p:nvSpPr>
          <p:cNvPr id="3075" name="Rectangle 22"/>
          <p:cNvSpPr>
            <a:spLocks noChangeArrowheads="1"/>
          </p:cNvSpPr>
          <p:nvPr/>
        </p:nvSpPr>
        <p:spPr bwMode="auto">
          <a:xfrm>
            <a:off x="457200" y="1447800"/>
            <a:ext cx="8229600" cy="5029200"/>
          </a:xfrm>
          <a:prstGeom prst="rect">
            <a:avLst/>
          </a:prstGeom>
          <a:noFill/>
          <a:ln w="9525">
            <a:noFill/>
            <a:miter lim="800000"/>
            <a:headEnd/>
            <a:tailEnd/>
          </a:ln>
        </p:spPr>
        <p:txBody>
          <a:bodyPr/>
          <a:lstStyle/>
          <a:p>
            <a:pPr marL="342900" indent="-342900" algn="l">
              <a:spcBef>
                <a:spcPct val="20000"/>
              </a:spcBef>
              <a:buClr>
                <a:srgbClr val="0000CC"/>
              </a:buClr>
              <a:buFontTx/>
              <a:buChar char="•"/>
            </a:pPr>
            <a:endParaRPr lang="en-US" sz="3200" dirty="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Windows Server Update Services</a:t>
            </a:r>
            <a:endParaRPr lang="en-CA" dirty="0"/>
          </a:p>
        </p:txBody>
      </p:sp>
      <p:sp>
        <p:nvSpPr>
          <p:cNvPr id="3" name="Content Placeholder 2"/>
          <p:cNvSpPr>
            <a:spLocks noGrp="1"/>
          </p:cNvSpPr>
          <p:nvPr>
            <p:ph idx="1"/>
          </p:nvPr>
        </p:nvSpPr>
        <p:spPr/>
        <p:txBody>
          <a:bodyPr/>
          <a:lstStyle/>
          <a:p>
            <a:r>
              <a:rPr lang="en-US" dirty="0" smtClean="0"/>
              <a:t>Downloads updates from the Microsoft Update Web site</a:t>
            </a:r>
          </a:p>
          <a:p>
            <a:r>
              <a:rPr lang="en-US" dirty="0" smtClean="0"/>
              <a:t>Stores them for administrator evaluation</a:t>
            </a:r>
          </a:p>
          <a:p>
            <a:r>
              <a:rPr lang="en-US" dirty="0" smtClean="0"/>
              <a:t>Administrators select the updates to deploy</a:t>
            </a:r>
          </a:p>
          <a:p>
            <a:r>
              <a:rPr lang="en-US" dirty="0" smtClean="0"/>
              <a:t>Computers on the network download updates from WSUS server using a reconfigured Windows Update Client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WSUS Architecture</a:t>
            </a:r>
            <a:endParaRPr lang="en-CA" dirty="0"/>
          </a:p>
        </p:txBody>
      </p:sp>
      <p:pic>
        <p:nvPicPr>
          <p:cNvPr id="5123" name="Picture 3"/>
          <p:cNvPicPr>
            <a:picLocks noChangeAspect="1" noChangeArrowheads="1"/>
          </p:cNvPicPr>
          <p:nvPr/>
        </p:nvPicPr>
        <p:blipFill>
          <a:blip r:embed="rId3" cstate="print"/>
          <a:srcRect/>
          <a:stretch>
            <a:fillRect/>
          </a:stretch>
        </p:blipFill>
        <p:spPr bwMode="auto">
          <a:xfrm>
            <a:off x="2228850" y="1600200"/>
            <a:ext cx="46863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Deploying WSUS</a:t>
            </a:r>
            <a:endParaRPr lang="en-CA" dirty="0"/>
          </a:p>
        </p:txBody>
      </p:sp>
      <p:sp>
        <p:nvSpPr>
          <p:cNvPr id="3" name="Content Placeholder 2"/>
          <p:cNvSpPr>
            <a:spLocks noGrp="1"/>
          </p:cNvSpPr>
          <p:nvPr>
            <p:ph idx="1"/>
          </p:nvPr>
        </p:nvSpPr>
        <p:spPr/>
        <p:txBody>
          <a:bodyPr/>
          <a:lstStyle/>
          <a:p>
            <a:r>
              <a:rPr lang="en-US" dirty="0" smtClean="0"/>
              <a:t>Must be installed on Windows Server 2008 R2</a:t>
            </a:r>
          </a:p>
          <a:p>
            <a:r>
              <a:rPr lang="en-US" dirty="0" smtClean="0"/>
              <a:t>WSUS software is a free download from Microsoft</a:t>
            </a:r>
          </a:p>
          <a:p>
            <a:r>
              <a:rPr lang="en-US" dirty="0" smtClean="0"/>
              <a:t>Web-based product, therefore the Web Server (IIS) role must be added to the server</a:t>
            </a:r>
          </a:p>
          <a:p>
            <a:r>
              <a:rPr lang="en-US" dirty="0" smtClean="0"/>
              <a:t>Requires a database – Windows Internal Database, or SQL Server for larger networks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WSUS Clients</a:t>
            </a:r>
            <a:endParaRPr lang="en-CA" dirty="0"/>
          </a:p>
        </p:txBody>
      </p:sp>
      <p:sp>
        <p:nvSpPr>
          <p:cNvPr id="3" name="Content Placeholder 2"/>
          <p:cNvSpPr>
            <a:spLocks noGrp="1"/>
          </p:cNvSpPr>
          <p:nvPr>
            <p:ph idx="1"/>
          </p:nvPr>
        </p:nvSpPr>
        <p:spPr/>
        <p:txBody>
          <a:bodyPr/>
          <a:lstStyle/>
          <a:p>
            <a:r>
              <a:rPr lang="en-US" dirty="0" smtClean="0"/>
              <a:t>Cannot be done in Windows Update program</a:t>
            </a:r>
          </a:p>
          <a:p>
            <a:r>
              <a:rPr lang="en-US" dirty="0" smtClean="0"/>
              <a:t>Configured through Group Policy</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Performance</a:t>
            </a:r>
            <a:endParaRPr lang="en-CA" dirty="0"/>
          </a:p>
        </p:txBody>
      </p:sp>
      <p:sp>
        <p:nvSpPr>
          <p:cNvPr id="3" name="Content Placeholder 2"/>
          <p:cNvSpPr>
            <a:spLocks noGrp="1"/>
          </p:cNvSpPr>
          <p:nvPr>
            <p:ph idx="1"/>
          </p:nvPr>
        </p:nvSpPr>
        <p:spPr/>
        <p:txBody>
          <a:bodyPr/>
          <a:lstStyle/>
          <a:p>
            <a:r>
              <a:rPr lang="en-CA" dirty="0" smtClean="0"/>
              <a:t>For a computer to perform well, all of its components must be efficient.</a:t>
            </a:r>
          </a:p>
          <a:p>
            <a:r>
              <a:rPr lang="en-CA" dirty="0" smtClean="0"/>
              <a:t>Bottlenecks can effect the performance of a computer.</a:t>
            </a:r>
          </a:p>
          <a:p>
            <a:pPr lvl="1"/>
            <a:r>
              <a:rPr lang="en-CA" dirty="0" smtClean="0"/>
              <a:t>Hardware bottlenecks</a:t>
            </a:r>
          </a:p>
          <a:p>
            <a:pPr lvl="1"/>
            <a:r>
              <a:rPr lang="en-CA" dirty="0" smtClean="0"/>
              <a:t>Software incompatibilities</a:t>
            </a:r>
          </a:p>
          <a:p>
            <a:pPr lvl="1"/>
            <a:r>
              <a:rPr lang="en-CA" dirty="0" smtClean="0"/>
              <a:t>Resource depletion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Event Viewer</a:t>
            </a:r>
            <a:endParaRPr lang="en-CA" dirty="0"/>
          </a:p>
        </p:txBody>
      </p:sp>
      <p:sp>
        <p:nvSpPr>
          <p:cNvPr id="3" name="Content Placeholder 2"/>
          <p:cNvSpPr>
            <a:spLocks noGrp="1"/>
          </p:cNvSpPr>
          <p:nvPr>
            <p:ph idx="1"/>
          </p:nvPr>
        </p:nvSpPr>
        <p:spPr/>
        <p:txBody>
          <a:bodyPr>
            <a:normAutofit lnSpcReduction="10000"/>
          </a:bodyPr>
          <a:lstStyle/>
          <a:p>
            <a:r>
              <a:rPr lang="en-CA" dirty="0" smtClean="0"/>
              <a:t>Primary function is to record information about system activities as they occur and package that information into individual units, called </a:t>
            </a:r>
            <a:r>
              <a:rPr lang="en-CA" b="1" dirty="0" smtClean="0"/>
              <a:t>events</a:t>
            </a:r>
            <a:r>
              <a:rPr lang="en-CA" dirty="0" smtClean="0"/>
              <a:t>.</a:t>
            </a:r>
          </a:p>
          <a:p>
            <a:r>
              <a:rPr lang="en-CA" dirty="0" smtClean="0"/>
              <a:t>Event Viewer is the tool you use to view these events.</a:t>
            </a:r>
          </a:p>
          <a:p>
            <a:r>
              <a:rPr lang="en-CA" dirty="0" smtClean="0"/>
              <a:t>Events are stored in log files:</a:t>
            </a:r>
          </a:p>
          <a:p>
            <a:pPr lvl="1"/>
            <a:r>
              <a:rPr lang="en-CA" dirty="0" smtClean="0"/>
              <a:t>System Log, Security Log, and Application Log</a:t>
            </a:r>
          </a:p>
          <a:p>
            <a:pPr lvl="1"/>
            <a:r>
              <a:rPr lang="en-CA" dirty="0" smtClean="0"/>
              <a:t>Setup Log and Forwarded Events</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Overview and Summary Display</a:t>
            </a:r>
            <a:endParaRPr lang="en-CA" dirty="0"/>
          </a:p>
        </p:txBody>
      </p:sp>
      <p:pic>
        <p:nvPicPr>
          <p:cNvPr id="6149" name="Picture 5"/>
          <p:cNvPicPr>
            <a:picLocks noChangeAspect="1" noChangeArrowheads="1"/>
          </p:cNvPicPr>
          <p:nvPr/>
        </p:nvPicPr>
        <p:blipFill>
          <a:blip r:embed="rId3" cstate="print"/>
          <a:srcRect/>
          <a:stretch>
            <a:fillRect/>
          </a:stretch>
        </p:blipFill>
        <p:spPr bwMode="auto">
          <a:xfrm>
            <a:off x="1438275" y="1676400"/>
            <a:ext cx="62674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Logs</a:t>
            </a:r>
            <a:endParaRPr lang="en-US" dirty="0"/>
          </a:p>
        </p:txBody>
      </p:sp>
      <p:sp>
        <p:nvSpPr>
          <p:cNvPr id="3" name="Content Placeholder 2"/>
          <p:cNvSpPr>
            <a:spLocks noGrp="1"/>
          </p:cNvSpPr>
          <p:nvPr>
            <p:ph idx="1"/>
          </p:nvPr>
        </p:nvSpPr>
        <p:spPr/>
        <p:txBody>
          <a:bodyPr/>
          <a:lstStyle/>
          <a:p>
            <a:r>
              <a:rPr lang="en-US" dirty="0" smtClean="0"/>
              <a:t>Application</a:t>
            </a:r>
          </a:p>
          <a:p>
            <a:pPr lvl="1"/>
            <a:r>
              <a:rPr lang="en-US" dirty="0" smtClean="0"/>
              <a:t>Contains information about specific  programs running on the computer, as determined by the application developer</a:t>
            </a:r>
          </a:p>
          <a:p>
            <a:r>
              <a:rPr lang="en-US" dirty="0" smtClean="0"/>
              <a:t>Setup</a:t>
            </a:r>
          </a:p>
          <a:p>
            <a:pPr lvl="1"/>
            <a:r>
              <a:rPr lang="en-US" dirty="0" smtClean="0"/>
              <a:t>Contains information about the operating system installation and setup history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Logs</a:t>
            </a:r>
            <a:endParaRPr lang="en-US" dirty="0"/>
          </a:p>
        </p:txBody>
      </p:sp>
      <p:sp>
        <p:nvSpPr>
          <p:cNvPr id="3" name="Content Placeholder 2"/>
          <p:cNvSpPr>
            <a:spLocks noGrp="1"/>
          </p:cNvSpPr>
          <p:nvPr>
            <p:ph idx="1"/>
          </p:nvPr>
        </p:nvSpPr>
        <p:spPr/>
        <p:txBody>
          <a:bodyPr/>
          <a:lstStyle/>
          <a:p>
            <a:r>
              <a:rPr lang="en-US" dirty="0" smtClean="0"/>
              <a:t>Security</a:t>
            </a:r>
          </a:p>
          <a:p>
            <a:pPr lvl="1"/>
            <a:r>
              <a:rPr lang="en-US" dirty="0" smtClean="0"/>
              <a:t>information about security-related events, such as failed logons, attempts to access protected resources, and success or failure of audited events</a:t>
            </a:r>
          </a:p>
          <a:p>
            <a:pPr lvl="1"/>
            <a:r>
              <a:rPr lang="en-US" dirty="0" smtClean="0"/>
              <a:t>Events recorded in this log are determined by audit policies, which you can enable using either local computer policies or Group Policy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Logs</a:t>
            </a:r>
            <a:endParaRPr lang="en-US" dirty="0"/>
          </a:p>
        </p:txBody>
      </p:sp>
      <p:sp>
        <p:nvSpPr>
          <p:cNvPr id="3" name="Content Placeholder 2"/>
          <p:cNvSpPr>
            <a:spLocks noGrp="1"/>
          </p:cNvSpPr>
          <p:nvPr>
            <p:ph idx="1"/>
          </p:nvPr>
        </p:nvSpPr>
        <p:spPr/>
        <p:txBody>
          <a:bodyPr/>
          <a:lstStyle/>
          <a:p>
            <a:r>
              <a:rPr lang="en-US" dirty="0" smtClean="0"/>
              <a:t>System</a:t>
            </a:r>
          </a:p>
          <a:p>
            <a:pPr lvl="1"/>
            <a:r>
              <a:rPr lang="en-US" dirty="0" smtClean="0"/>
              <a:t>Contains information about events generated by the operating system, such as services and device drivers</a:t>
            </a:r>
          </a:p>
          <a:p>
            <a:pPr lvl="1"/>
            <a:r>
              <a:rPr lang="en-US" dirty="0" smtClean="0"/>
              <a:t>example, a failure of a service to start or a driver to load during system startup is recorded in the System log</a:t>
            </a:r>
          </a:p>
          <a:p>
            <a:r>
              <a:rPr lang="en-US" dirty="0" smtClean="0"/>
              <a:t>Forwarded Events</a:t>
            </a:r>
          </a:p>
          <a:p>
            <a:pPr lvl="1"/>
            <a:r>
              <a:rPr lang="en-US" dirty="0" smtClean="0"/>
              <a:t>Contains events received from other computers on the network via subscriptions.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Windows 7</a:t>
            </a:r>
            <a:endParaRPr lang="en-CA" dirty="0"/>
          </a:p>
        </p:txBody>
      </p:sp>
      <p:sp>
        <p:nvSpPr>
          <p:cNvPr id="4" name="Content Placeholder 3"/>
          <p:cNvSpPr>
            <a:spLocks noGrp="1"/>
          </p:cNvSpPr>
          <p:nvPr>
            <p:ph idx="1"/>
          </p:nvPr>
        </p:nvSpPr>
        <p:spPr/>
        <p:txBody>
          <a:bodyPr/>
          <a:lstStyle/>
          <a:p>
            <a:r>
              <a:rPr lang="en-US" dirty="0" smtClean="0"/>
              <a:t>Current operating systems are always a work-in-progress, constantly being updated to correct errors, enhance performance, and add features.</a:t>
            </a:r>
          </a:p>
          <a:p>
            <a:r>
              <a:rPr lang="en-US" dirty="0" smtClean="0"/>
              <a:t>One of the primary tasks of a desktop technician</a:t>
            </a:r>
          </a:p>
          <a:p>
            <a:r>
              <a:rPr lang="en-US" dirty="0" smtClean="0"/>
              <a:t>Should be familiar with:</a:t>
            </a:r>
          </a:p>
          <a:p>
            <a:pPr lvl="1"/>
            <a:r>
              <a:rPr lang="en-US" dirty="0" smtClean="0"/>
              <a:t>Types of update releases</a:t>
            </a:r>
          </a:p>
          <a:p>
            <a:pPr lvl="1"/>
            <a:r>
              <a:rPr lang="en-US" dirty="0" smtClean="0"/>
              <a:t>Methods for deploying updates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Windows Logs</a:t>
            </a:r>
            <a:endParaRPr lang="en-CA" dirty="0"/>
          </a:p>
        </p:txBody>
      </p:sp>
      <p:pic>
        <p:nvPicPr>
          <p:cNvPr id="7171" name="Picture 3"/>
          <p:cNvPicPr>
            <a:picLocks noChangeAspect="1" noChangeArrowheads="1"/>
          </p:cNvPicPr>
          <p:nvPr/>
        </p:nvPicPr>
        <p:blipFill>
          <a:blip r:embed="rId3" cstate="print"/>
          <a:srcRect/>
          <a:stretch>
            <a:fillRect/>
          </a:stretch>
        </p:blipFill>
        <p:spPr bwMode="auto">
          <a:xfrm>
            <a:off x="1262063" y="1571625"/>
            <a:ext cx="6618287"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Events</a:t>
            </a:r>
            <a:endParaRPr lang="en-US" dirty="0"/>
          </a:p>
        </p:txBody>
      </p:sp>
      <p:sp>
        <p:nvSpPr>
          <p:cNvPr id="3" name="Content Placeholder 2"/>
          <p:cNvSpPr>
            <a:spLocks noGrp="1"/>
          </p:cNvSpPr>
          <p:nvPr>
            <p:ph idx="1"/>
          </p:nvPr>
        </p:nvSpPr>
        <p:spPr/>
        <p:txBody>
          <a:bodyPr/>
          <a:lstStyle/>
          <a:p>
            <a:r>
              <a:rPr lang="en-US" dirty="0" smtClean="0"/>
              <a:t>Information</a:t>
            </a:r>
          </a:p>
          <a:p>
            <a:pPr lvl="1"/>
            <a:r>
              <a:rPr lang="en-US" sz="2800" dirty="0" smtClean="0"/>
              <a:t>An event that describes a change in the state of a component or process as part of a normal operation</a:t>
            </a:r>
          </a:p>
          <a:p>
            <a:r>
              <a:rPr lang="en-US" dirty="0" smtClean="0"/>
              <a:t>Error</a:t>
            </a:r>
          </a:p>
          <a:p>
            <a:pPr lvl="1"/>
            <a:r>
              <a:rPr lang="en-US" sz="2800" dirty="0" smtClean="0"/>
              <a:t>An event that warns of a problem that is not likely to affect the performance of the component or process where the problem occurred, but that could affect the performance of other components or processes on the system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Events</a:t>
            </a:r>
            <a:endParaRPr lang="en-US" dirty="0"/>
          </a:p>
        </p:txBody>
      </p:sp>
      <p:sp>
        <p:nvSpPr>
          <p:cNvPr id="3" name="Content Placeholder 2"/>
          <p:cNvSpPr>
            <a:spLocks noGrp="1"/>
          </p:cNvSpPr>
          <p:nvPr>
            <p:ph idx="1"/>
          </p:nvPr>
        </p:nvSpPr>
        <p:spPr/>
        <p:txBody>
          <a:bodyPr/>
          <a:lstStyle/>
          <a:p>
            <a:r>
              <a:rPr lang="en-US" dirty="0" smtClean="0"/>
              <a:t>Warning</a:t>
            </a:r>
          </a:p>
          <a:p>
            <a:pPr lvl="1"/>
            <a:r>
              <a:rPr lang="en-US" dirty="0" smtClean="0"/>
              <a:t>An event that warns of a service degradation or an occurrence that can potentially cause a service degradation in the near future, unless you take steps to prevent it</a:t>
            </a:r>
          </a:p>
          <a:p>
            <a:r>
              <a:rPr lang="en-US" dirty="0" smtClean="0"/>
              <a:t>Critical</a:t>
            </a:r>
          </a:p>
          <a:p>
            <a:pPr lvl="1"/>
            <a:r>
              <a:rPr lang="en-US" dirty="0" smtClean="0"/>
              <a:t>An event that warns that an incident resulting in a catastrophic loss of </a:t>
            </a:r>
            <a:r>
              <a:rPr lang="en-US" dirty="0" err="1" smtClean="0"/>
              <a:t>functionaliry</a:t>
            </a:r>
            <a:r>
              <a:rPr lang="en-US" dirty="0" smtClean="0"/>
              <a:t> or data in a component or process has occurred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Information and Tools</a:t>
            </a:r>
            <a:endParaRPr lang="en-CA" dirty="0"/>
          </a:p>
        </p:txBody>
      </p:sp>
      <p:sp>
        <p:nvSpPr>
          <p:cNvPr id="3" name="Content Placeholder 2"/>
          <p:cNvSpPr>
            <a:spLocks noGrp="1"/>
          </p:cNvSpPr>
          <p:nvPr>
            <p:ph idx="1"/>
          </p:nvPr>
        </p:nvSpPr>
        <p:spPr/>
        <p:txBody>
          <a:bodyPr/>
          <a:lstStyle/>
          <a:p>
            <a:r>
              <a:rPr lang="en-CA" dirty="0" smtClean="0"/>
              <a:t>Rates computer’s components and assigns a base score reflecting the score of the lowest rated component on your system – The bottleneck.</a:t>
            </a:r>
          </a:p>
          <a:p>
            <a:r>
              <a:rPr lang="en-CA" dirty="0" smtClean="0"/>
              <a:t>Hardware upgrades improve performance.</a:t>
            </a:r>
          </a:p>
          <a:p>
            <a:r>
              <a:rPr lang="en-CA" dirty="0" smtClean="0"/>
              <a:t>Conserve system resources to enhance performance – </a:t>
            </a:r>
            <a:r>
              <a:rPr lang="en-CA" i="1" dirty="0" smtClean="0"/>
              <a:t>Tips for improving your computer’s performance </a:t>
            </a:r>
            <a:r>
              <a:rPr lang="en-CA" dirty="0" smtClean="0"/>
              <a:t>link.</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Information and Tools</a:t>
            </a:r>
            <a:endParaRPr lang="en-CA" dirty="0"/>
          </a:p>
        </p:txBody>
      </p:sp>
      <p:pic>
        <p:nvPicPr>
          <p:cNvPr id="8195" name="Picture 3"/>
          <p:cNvPicPr>
            <a:picLocks noChangeAspect="1" noChangeArrowheads="1"/>
          </p:cNvPicPr>
          <p:nvPr/>
        </p:nvPicPr>
        <p:blipFill>
          <a:blip r:embed="rId3" cstate="print"/>
          <a:srcRect/>
          <a:stretch>
            <a:fillRect/>
          </a:stretch>
        </p:blipFill>
        <p:spPr bwMode="auto">
          <a:xfrm>
            <a:off x="1209675" y="1571625"/>
            <a:ext cx="6723063"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Performance Monitor Console</a:t>
            </a:r>
            <a:endParaRPr lang="en-CA" dirty="0"/>
          </a:p>
        </p:txBody>
      </p:sp>
      <p:pic>
        <p:nvPicPr>
          <p:cNvPr id="9219" name="Picture 3"/>
          <p:cNvPicPr>
            <a:picLocks noChangeAspect="1" noChangeArrowheads="1"/>
          </p:cNvPicPr>
          <p:nvPr/>
        </p:nvPicPr>
        <p:blipFill>
          <a:blip r:embed="rId3" cstate="print"/>
          <a:srcRect/>
          <a:stretch>
            <a:fillRect/>
          </a:stretch>
        </p:blipFill>
        <p:spPr bwMode="auto">
          <a:xfrm>
            <a:off x="790575" y="1638300"/>
            <a:ext cx="7561263"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Counters</a:t>
            </a:r>
            <a:endParaRPr lang="en-CA" dirty="0"/>
          </a:p>
        </p:txBody>
      </p:sp>
      <p:pic>
        <p:nvPicPr>
          <p:cNvPr id="10243" name="Picture 3"/>
          <p:cNvPicPr>
            <a:picLocks noChangeAspect="1" noChangeArrowheads="1"/>
          </p:cNvPicPr>
          <p:nvPr/>
        </p:nvPicPr>
        <p:blipFill>
          <a:blip r:embed="rId3" cstate="print"/>
          <a:srcRect/>
          <a:stretch>
            <a:fillRect/>
          </a:stretch>
        </p:blipFill>
        <p:spPr bwMode="auto">
          <a:xfrm>
            <a:off x="1804988" y="1971675"/>
            <a:ext cx="5534025"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Counters</a:t>
            </a:r>
            <a:endParaRPr lang="en-US" dirty="0"/>
          </a:p>
        </p:txBody>
      </p:sp>
      <p:sp>
        <p:nvSpPr>
          <p:cNvPr id="3" name="Content Placeholder 2"/>
          <p:cNvSpPr>
            <a:spLocks noGrp="1"/>
          </p:cNvSpPr>
          <p:nvPr>
            <p:ph idx="1"/>
          </p:nvPr>
        </p:nvSpPr>
        <p:spPr/>
        <p:txBody>
          <a:bodyPr/>
          <a:lstStyle/>
          <a:p>
            <a:r>
              <a:rPr lang="en-US" dirty="0" smtClean="0"/>
              <a:t>four pieces of information needed to add a counter to the display</a:t>
            </a:r>
          </a:p>
          <a:p>
            <a:r>
              <a:rPr lang="en-US" dirty="0" smtClean="0"/>
              <a:t>Computer</a:t>
            </a:r>
          </a:p>
          <a:p>
            <a:pPr lvl="1"/>
            <a:r>
              <a:rPr lang="en-US" dirty="0" smtClean="0"/>
              <a:t>The name of the computer you want to monitor with the selected counter</a:t>
            </a:r>
          </a:p>
          <a:p>
            <a:pPr lvl="1"/>
            <a:r>
              <a:rPr lang="en-US" dirty="0" smtClean="0"/>
              <a:t>you specify, a computer name for each counter you add to the display</a:t>
            </a:r>
          </a:p>
          <a:p>
            <a:pPr lvl="1"/>
            <a:r>
              <a:rPr lang="en-US" dirty="0" smtClean="0"/>
              <a:t>This allows you to a display  showing counters for various computers on a network.</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Counters</a:t>
            </a:r>
            <a:endParaRPr lang="en-US" dirty="0"/>
          </a:p>
        </p:txBody>
      </p:sp>
      <p:sp>
        <p:nvSpPr>
          <p:cNvPr id="3" name="Content Placeholder 2"/>
          <p:cNvSpPr>
            <a:spLocks noGrp="1"/>
          </p:cNvSpPr>
          <p:nvPr>
            <p:ph idx="1"/>
          </p:nvPr>
        </p:nvSpPr>
        <p:spPr/>
        <p:txBody>
          <a:bodyPr/>
          <a:lstStyle/>
          <a:p>
            <a:r>
              <a:rPr lang="en-US" dirty="0" smtClean="0"/>
              <a:t>Performance object</a:t>
            </a:r>
          </a:p>
          <a:p>
            <a:pPr lvl="1"/>
            <a:r>
              <a:rPr lang="en-US" dirty="0" smtClean="0"/>
              <a:t>A category representing a specific hardware or software component in the computer</a:t>
            </a:r>
          </a:p>
          <a:p>
            <a:pPr lvl="1"/>
            <a:r>
              <a:rPr lang="en-US" dirty="0" smtClean="0"/>
              <a:t>the down arrow on performance object  displays a selection of performance counters related to the category</a:t>
            </a:r>
          </a:p>
          <a:p>
            <a:r>
              <a:rPr lang="en-US" dirty="0" smtClean="0"/>
              <a:t>Performance counter:</a:t>
            </a:r>
          </a:p>
          <a:p>
            <a:pPr lvl="1"/>
            <a:r>
              <a:rPr lang="en-US" dirty="0" smtClean="0"/>
              <a:t>A statistic representing a specific aspect of the selected performance object's activities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Counters</a:t>
            </a:r>
            <a:endParaRPr lang="en-US" dirty="0"/>
          </a:p>
        </p:txBody>
      </p:sp>
      <p:sp>
        <p:nvSpPr>
          <p:cNvPr id="3" name="Content Placeholder 2"/>
          <p:cNvSpPr>
            <a:spLocks noGrp="1"/>
          </p:cNvSpPr>
          <p:nvPr>
            <p:ph idx="1"/>
          </p:nvPr>
        </p:nvSpPr>
        <p:spPr/>
        <p:txBody>
          <a:bodyPr/>
          <a:lstStyle/>
          <a:p>
            <a:r>
              <a:rPr lang="en-US" dirty="0" smtClean="0"/>
              <a:t>Instance:</a:t>
            </a:r>
          </a:p>
          <a:p>
            <a:pPr lvl="1"/>
            <a:r>
              <a:rPr lang="en-US" dirty="0" smtClean="0"/>
              <a:t>An element representing a specific occurrence of the selected performance counter</a:t>
            </a:r>
          </a:p>
          <a:p>
            <a:pPr lvl="1"/>
            <a:r>
              <a:rPr lang="en-US" dirty="0" smtClean="0"/>
              <a:t>on a computer with two network interface adapters, each counter in the Network Interface performance object would have two instances, one for each adapter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Update Types</a:t>
            </a:r>
            <a:endParaRPr lang="en-CA" dirty="0"/>
          </a:p>
        </p:txBody>
      </p:sp>
      <p:sp>
        <p:nvSpPr>
          <p:cNvPr id="3" name="Content Placeholder 2"/>
          <p:cNvSpPr>
            <a:spLocks noGrp="1"/>
          </p:cNvSpPr>
          <p:nvPr>
            <p:ph idx="1"/>
          </p:nvPr>
        </p:nvSpPr>
        <p:spPr/>
        <p:txBody>
          <a:bodyPr/>
          <a:lstStyle/>
          <a:p>
            <a:r>
              <a:rPr lang="en-US" dirty="0" err="1" smtClean="0"/>
              <a:t>Hotfixes</a:t>
            </a:r>
            <a:r>
              <a:rPr lang="en-US" dirty="0" smtClean="0"/>
              <a:t> - an update consisting of one or more files designed to address a specific problem or issue with the operating system</a:t>
            </a:r>
          </a:p>
          <a:p>
            <a:r>
              <a:rPr lang="en-US" dirty="0" smtClean="0"/>
              <a:t>Security updates</a:t>
            </a:r>
          </a:p>
          <a:p>
            <a:pPr lvl="1"/>
            <a:r>
              <a:rPr lang="en-US" dirty="0" smtClean="0"/>
              <a:t>a </a:t>
            </a:r>
            <a:r>
              <a:rPr lang="en-US" dirty="0" err="1" smtClean="0"/>
              <a:t>hotfix</a:t>
            </a:r>
            <a:r>
              <a:rPr lang="en-US" dirty="0" smtClean="0"/>
              <a:t> designed to address a particular vulnerability in Windows 7 security</a:t>
            </a:r>
          </a:p>
          <a:p>
            <a:pPr lvl="1"/>
            <a:r>
              <a:rPr lang="en-US" dirty="0" smtClean="0"/>
              <a:t>In addition to the software itself, security updates include a security bulletin and a Knowledge Base article that discuss the nature and severity of the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Other Views</a:t>
            </a:r>
            <a:endParaRPr lang="en-CA" dirty="0"/>
          </a:p>
        </p:txBody>
      </p:sp>
      <p:pic>
        <p:nvPicPr>
          <p:cNvPr id="11269" name="Picture 5"/>
          <p:cNvPicPr>
            <a:picLocks noChangeAspect="1" noChangeArrowheads="1"/>
          </p:cNvPicPr>
          <p:nvPr/>
        </p:nvPicPr>
        <p:blipFill>
          <a:blip r:embed="rId3" cstate="print"/>
          <a:srcRect/>
          <a:stretch>
            <a:fillRect/>
          </a:stretch>
        </p:blipFill>
        <p:spPr bwMode="auto">
          <a:xfrm>
            <a:off x="533400" y="1524000"/>
            <a:ext cx="4962525" cy="302895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505200" y="3352800"/>
            <a:ext cx="51244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Effective Display</a:t>
            </a:r>
            <a:endParaRPr lang="en-CA" dirty="0"/>
          </a:p>
        </p:txBody>
      </p:sp>
      <p:sp>
        <p:nvSpPr>
          <p:cNvPr id="3" name="Content Placeholder 2"/>
          <p:cNvSpPr>
            <a:spLocks noGrp="1"/>
          </p:cNvSpPr>
          <p:nvPr>
            <p:ph idx="1"/>
          </p:nvPr>
        </p:nvSpPr>
        <p:spPr/>
        <p:txBody>
          <a:bodyPr/>
          <a:lstStyle/>
          <a:p>
            <a:r>
              <a:rPr lang="en-CA" dirty="0" smtClean="0"/>
              <a:t>Limit the number of counters </a:t>
            </a:r>
          </a:p>
          <a:p>
            <a:pPr lvl="1"/>
            <a:r>
              <a:rPr lang="en-US" dirty="0" smtClean="0"/>
              <a:t>Too many counters make the graph difficult to understand</a:t>
            </a:r>
          </a:p>
          <a:p>
            <a:pPr lvl="1"/>
            <a:r>
              <a:rPr lang="en-US" dirty="0" smtClean="0"/>
              <a:t>display multiple windows in the console and select different counters in each window</a:t>
            </a:r>
            <a:endParaRPr lang="en-CA" dirty="0" smtClean="0"/>
          </a:p>
          <a:p>
            <a:r>
              <a:rPr lang="en-CA" dirty="0" smtClean="0"/>
              <a:t>Modify the counter display properties </a:t>
            </a:r>
          </a:p>
          <a:p>
            <a:r>
              <a:rPr lang="en-CA" dirty="0" smtClean="0"/>
              <a:t>Choose counters with comparable values </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Effective Display</a:t>
            </a:r>
            <a:endParaRPr lang="en-CA" dirty="0"/>
          </a:p>
        </p:txBody>
      </p:sp>
      <p:sp>
        <p:nvSpPr>
          <p:cNvPr id="3" name="Content Placeholder 2"/>
          <p:cNvSpPr>
            <a:spLocks noGrp="1"/>
          </p:cNvSpPr>
          <p:nvPr>
            <p:ph idx="1"/>
          </p:nvPr>
        </p:nvSpPr>
        <p:spPr/>
        <p:txBody>
          <a:bodyPr/>
          <a:lstStyle/>
          <a:p>
            <a:r>
              <a:rPr lang="en-CA" dirty="0" smtClean="0"/>
              <a:t>Choose counters with comparable values</a:t>
            </a:r>
          </a:p>
          <a:p>
            <a:pPr lvl="1"/>
            <a:r>
              <a:rPr lang="en-US" dirty="0" smtClean="0"/>
              <a:t>Choose counters with values that are reasonably comparable so that you can display them legibly</a:t>
            </a:r>
            <a:r>
              <a:rPr lang="en-CA" dirty="0" smtClean="0"/>
              <a:t> </a:t>
            </a:r>
          </a:p>
          <a:p>
            <a:pPr lvl="1"/>
            <a:r>
              <a:rPr lang="en-US" dirty="0" smtClean="0"/>
              <a:t>-When a graph contains a counter with a typical value that is under twenty and another counter with a value in the hundreds, it is difficult to arrange the display so that both counters are read</a:t>
            </a:r>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Reliability Monitor</a:t>
            </a:r>
            <a:endParaRPr lang="en-CA" dirty="0"/>
          </a:p>
        </p:txBody>
      </p:sp>
      <p:sp>
        <p:nvSpPr>
          <p:cNvPr id="4" name="Content Placeholder 3"/>
          <p:cNvSpPr>
            <a:spLocks noGrp="1"/>
          </p:cNvSpPr>
          <p:nvPr>
            <p:ph idx="1"/>
          </p:nvPr>
        </p:nvSpPr>
        <p:spPr/>
        <p:txBody>
          <a:bodyPr/>
          <a:lstStyle/>
          <a:p>
            <a:pPr marL="0" indent="0">
              <a:buNone/>
            </a:pPr>
            <a:r>
              <a:rPr lang="en-US" dirty="0" smtClean="0"/>
              <a:t>Collects and tracks information about system stability to calculate a stability index</a:t>
            </a:r>
          </a:p>
          <a:p>
            <a:endParaRPr lang="en-CA" dirty="0"/>
          </a:p>
        </p:txBody>
      </p:sp>
      <p:pic>
        <p:nvPicPr>
          <p:cNvPr id="12291" name="Picture 3"/>
          <p:cNvPicPr>
            <a:picLocks noChangeAspect="1" noChangeArrowheads="1"/>
          </p:cNvPicPr>
          <p:nvPr/>
        </p:nvPicPr>
        <p:blipFill>
          <a:blip r:embed="rId3" cstate="print"/>
          <a:srcRect/>
          <a:stretch>
            <a:fillRect/>
          </a:stretch>
        </p:blipFill>
        <p:spPr bwMode="auto">
          <a:xfrm>
            <a:off x="2005013" y="2524125"/>
            <a:ext cx="5133975"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Performance</a:t>
            </a:r>
            <a:endParaRPr lang="en-CA" dirty="0"/>
          </a:p>
        </p:txBody>
      </p:sp>
      <p:sp>
        <p:nvSpPr>
          <p:cNvPr id="5" name="Content Placeholder 4"/>
          <p:cNvSpPr>
            <a:spLocks noGrp="1"/>
          </p:cNvSpPr>
          <p:nvPr>
            <p:ph idx="1"/>
          </p:nvPr>
        </p:nvSpPr>
        <p:spPr/>
        <p:txBody>
          <a:bodyPr/>
          <a:lstStyle/>
          <a:p>
            <a:r>
              <a:rPr lang="en-US" dirty="0" smtClean="0"/>
              <a:t>Windows 7 includes a variety of controls and technologies that enable technical specialists to enhance and fine-tune the performance of their workstation:</a:t>
            </a:r>
          </a:p>
          <a:p>
            <a:pPr lvl="1"/>
            <a:r>
              <a:rPr lang="en-US" dirty="0" smtClean="0"/>
              <a:t>Task Manager</a:t>
            </a:r>
          </a:p>
          <a:p>
            <a:pPr lvl="1"/>
            <a:r>
              <a:rPr lang="en-US" dirty="0" smtClean="0"/>
              <a:t>Resource Monitor</a:t>
            </a:r>
          </a:p>
          <a:p>
            <a:pPr lvl="1"/>
            <a:r>
              <a:rPr lang="en-US" dirty="0" smtClean="0"/>
              <a:t>Process Manager</a:t>
            </a:r>
          </a:p>
          <a:p>
            <a:pPr lvl="1"/>
            <a:r>
              <a:rPr lang="en-US" dirty="0" smtClean="0"/>
              <a:t>System Configuration tool</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Manager</a:t>
            </a:r>
            <a:endParaRPr lang="en-CA" dirty="0"/>
          </a:p>
        </p:txBody>
      </p:sp>
      <p:pic>
        <p:nvPicPr>
          <p:cNvPr id="13315" name="Picture 3"/>
          <p:cNvPicPr>
            <a:picLocks noChangeAspect="1" noChangeArrowheads="1"/>
          </p:cNvPicPr>
          <p:nvPr/>
        </p:nvPicPr>
        <p:blipFill>
          <a:blip r:embed="rId3" cstate="print"/>
          <a:srcRect/>
          <a:stretch>
            <a:fillRect/>
          </a:stretch>
        </p:blipFill>
        <p:spPr bwMode="auto">
          <a:xfrm>
            <a:off x="762000" y="1600200"/>
            <a:ext cx="3648075" cy="4791075"/>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4572000" y="1905000"/>
            <a:ext cx="375285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Monitor</a:t>
            </a:r>
            <a:endParaRPr lang="en-CA" dirty="0"/>
          </a:p>
        </p:txBody>
      </p:sp>
      <p:pic>
        <p:nvPicPr>
          <p:cNvPr id="14339" name="Picture 3"/>
          <p:cNvPicPr>
            <a:picLocks noChangeAspect="1" noChangeArrowheads="1"/>
          </p:cNvPicPr>
          <p:nvPr/>
        </p:nvPicPr>
        <p:blipFill>
          <a:blip r:embed="rId3" cstate="print"/>
          <a:srcRect/>
          <a:stretch>
            <a:fillRect/>
          </a:stretch>
        </p:blipFill>
        <p:spPr bwMode="auto">
          <a:xfrm>
            <a:off x="1804988" y="1638300"/>
            <a:ext cx="55340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Process Explorer</a:t>
            </a:r>
            <a:endParaRPr lang="en-CA" dirty="0"/>
          </a:p>
        </p:txBody>
      </p:sp>
      <p:pic>
        <p:nvPicPr>
          <p:cNvPr id="15364" name="Picture 4"/>
          <p:cNvPicPr>
            <a:picLocks noChangeAspect="1" noChangeArrowheads="1"/>
          </p:cNvPicPr>
          <p:nvPr/>
        </p:nvPicPr>
        <p:blipFill>
          <a:blip r:embed="rId3" cstate="print"/>
          <a:srcRect/>
          <a:stretch>
            <a:fillRect/>
          </a:stretch>
        </p:blipFill>
        <p:spPr bwMode="auto">
          <a:xfrm>
            <a:off x="1695450" y="1600200"/>
            <a:ext cx="57531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System Configuration Tool</a:t>
            </a:r>
            <a:endParaRPr lang="en-CA" dirty="0"/>
          </a:p>
        </p:txBody>
      </p:sp>
      <p:pic>
        <p:nvPicPr>
          <p:cNvPr id="16389" name="Picture 5"/>
          <p:cNvPicPr>
            <a:picLocks noChangeAspect="1" noChangeArrowheads="1"/>
          </p:cNvPicPr>
          <p:nvPr/>
        </p:nvPicPr>
        <p:blipFill>
          <a:blip r:embed="rId3" cstate="print"/>
          <a:srcRect/>
          <a:stretch>
            <a:fillRect/>
          </a:stretch>
        </p:blipFill>
        <p:spPr bwMode="auto">
          <a:xfrm>
            <a:off x="533400" y="1524000"/>
            <a:ext cx="5591175" cy="3743325"/>
          </a:xfrm>
          <a:prstGeom prst="rect">
            <a:avLst/>
          </a:prstGeom>
          <a:noFill/>
          <a:ln w="9525">
            <a:noFill/>
            <a:miter lim="800000"/>
            <a:headEnd/>
            <a:tailEnd/>
          </a:ln>
        </p:spPr>
      </p:pic>
      <p:pic>
        <p:nvPicPr>
          <p:cNvPr id="16391" name="Picture 7"/>
          <p:cNvPicPr>
            <a:picLocks noChangeAspect="1" noChangeArrowheads="1"/>
          </p:cNvPicPr>
          <p:nvPr/>
        </p:nvPicPr>
        <p:blipFill>
          <a:blip r:embed="rId4" cstate="print"/>
          <a:srcRect/>
          <a:stretch>
            <a:fillRect/>
          </a:stretch>
        </p:blipFill>
        <p:spPr bwMode="auto">
          <a:xfrm>
            <a:off x="3048000" y="2667000"/>
            <a:ext cx="559117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Services</a:t>
            </a:r>
            <a:endParaRPr lang="en-CA" dirty="0"/>
          </a:p>
        </p:txBody>
      </p:sp>
      <p:pic>
        <p:nvPicPr>
          <p:cNvPr id="17411" name="Picture 3"/>
          <p:cNvPicPr>
            <a:picLocks noChangeAspect="1" noChangeArrowheads="1"/>
          </p:cNvPicPr>
          <p:nvPr/>
        </p:nvPicPr>
        <p:blipFill>
          <a:blip r:embed="rId3" cstate="print"/>
          <a:srcRect/>
          <a:stretch>
            <a:fillRect/>
          </a:stretch>
        </p:blipFill>
        <p:spPr bwMode="auto">
          <a:xfrm>
            <a:off x="976313" y="1752600"/>
            <a:ext cx="7189787"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Update Types</a:t>
            </a:r>
            <a:endParaRPr lang="en-CA" dirty="0"/>
          </a:p>
        </p:txBody>
      </p:sp>
      <p:sp>
        <p:nvSpPr>
          <p:cNvPr id="3" name="Content Placeholder 2"/>
          <p:cNvSpPr>
            <a:spLocks noGrp="1"/>
          </p:cNvSpPr>
          <p:nvPr>
            <p:ph idx="1"/>
          </p:nvPr>
        </p:nvSpPr>
        <p:spPr/>
        <p:txBody>
          <a:bodyPr/>
          <a:lstStyle/>
          <a:p>
            <a:r>
              <a:rPr lang="en-US" dirty="0" smtClean="0"/>
              <a:t>Cumulative updates (rollups)</a:t>
            </a:r>
          </a:p>
          <a:p>
            <a:pPr lvl="1"/>
            <a:r>
              <a:rPr lang="en-US" dirty="0" smtClean="0"/>
              <a:t>a distribution method that consolidates all of the updates for a particular operating system element or application, such as Internet Explorer or Internet Information Services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Performance Option Settings</a:t>
            </a:r>
            <a:endParaRPr lang="en-CA" dirty="0"/>
          </a:p>
        </p:txBody>
      </p:sp>
      <p:pic>
        <p:nvPicPr>
          <p:cNvPr id="18436" name="Picture 4"/>
          <p:cNvPicPr>
            <a:picLocks noChangeAspect="1" noChangeArrowheads="1"/>
          </p:cNvPicPr>
          <p:nvPr/>
        </p:nvPicPr>
        <p:blipFill>
          <a:blip r:embed="rId3" cstate="print"/>
          <a:srcRect/>
          <a:stretch>
            <a:fillRect/>
          </a:stretch>
        </p:blipFill>
        <p:spPr bwMode="auto">
          <a:xfrm>
            <a:off x="990600" y="1676400"/>
            <a:ext cx="3181350" cy="4552950"/>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4724400" y="1752600"/>
            <a:ext cx="3267075"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Power Settings</a:t>
            </a:r>
            <a:endParaRPr lang="en-CA" dirty="0"/>
          </a:p>
        </p:txBody>
      </p:sp>
      <p:pic>
        <p:nvPicPr>
          <p:cNvPr id="19459" name="Picture 3"/>
          <p:cNvPicPr>
            <a:picLocks noChangeAspect="1" noChangeArrowheads="1"/>
          </p:cNvPicPr>
          <p:nvPr/>
        </p:nvPicPr>
        <p:blipFill>
          <a:blip r:embed="rId3" cstate="print"/>
          <a:srcRect/>
          <a:stretch>
            <a:fillRect/>
          </a:stretch>
        </p:blipFill>
        <p:spPr bwMode="auto">
          <a:xfrm>
            <a:off x="1438275" y="1619250"/>
            <a:ext cx="6267450" cy="470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Hard Disk Caching</a:t>
            </a:r>
            <a:endParaRPr lang="en-CA" dirty="0"/>
          </a:p>
        </p:txBody>
      </p:sp>
      <p:sp>
        <p:nvSpPr>
          <p:cNvPr id="3" name="Content Placeholder 2"/>
          <p:cNvSpPr>
            <a:spLocks noGrp="1"/>
          </p:cNvSpPr>
          <p:nvPr>
            <p:ph idx="1"/>
          </p:nvPr>
        </p:nvSpPr>
        <p:spPr/>
        <p:txBody>
          <a:bodyPr/>
          <a:lstStyle/>
          <a:p>
            <a:r>
              <a:rPr lang="en-US" dirty="0" smtClean="0"/>
              <a:t>Trade off between safety and performance</a:t>
            </a:r>
          </a:p>
          <a:p>
            <a:r>
              <a:rPr lang="en-US" dirty="0" smtClean="0"/>
              <a:t>Write caching is when the device stores data in temporary memory until the slower devices can catch up – Disk writing can happen in the background while a user continues to work</a:t>
            </a:r>
          </a:p>
          <a:p>
            <a:r>
              <a:rPr lang="en-US" dirty="0" smtClean="0"/>
              <a:t>Clearing the </a:t>
            </a:r>
            <a:r>
              <a:rPr lang="en-US" i="1" dirty="0" smtClean="0"/>
              <a:t>Enable write caching </a:t>
            </a:r>
            <a:r>
              <a:rPr lang="en-US" dirty="0" smtClean="0"/>
              <a:t>on the device increases safety but reduces disk performance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ReadyBoost</a:t>
            </a:r>
            <a:endParaRPr lang="en-CA" dirty="0"/>
          </a:p>
        </p:txBody>
      </p:sp>
      <p:sp>
        <p:nvSpPr>
          <p:cNvPr id="3" name="Content Placeholder 2"/>
          <p:cNvSpPr>
            <a:spLocks noGrp="1"/>
          </p:cNvSpPr>
          <p:nvPr>
            <p:ph idx="1"/>
          </p:nvPr>
        </p:nvSpPr>
        <p:spPr/>
        <p:txBody>
          <a:bodyPr/>
          <a:lstStyle/>
          <a:p>
            <a:r>
              <a:rPr lang="en-US" dirty="0" smtClean="0"/>
              <a:t>Enables you to use the storage space on a USB flash drive to free up system memory for other uses</a:t>
            </a:r>
            <a:endParaRPr lang="en-C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defRPr/>
            </a:pPr>
            <a:r>
              <a:rPr lang="en-US" dirty="0" smtClean="0"/>
              <a:t>Skills Summary</a:t>
            </a:r>
          </a:p>
        </p:txBody>
      </p:sp>
      <p:sp>
        <p:nvSpPr>
          <p:cNvPr id="36867" name="Rectangle 3"/>
          <p:cNvSpPr>
            <a:spLocks noGrp="1" noChangeArrowheads="1"/>
          </p:cNvSpPr>
          <p:nvPr>
            <p:ph type="body" idx="1"/>
          </p:nvPr>
        </p:nvSpPr>
        <p:spPr/>
        <p:txBody>
          <a:bodyPr>
            <a:normAutofit lnSpcReduction="10000"/>
          </a:bodyPr>
          <a:lstStyle/>
          <a:p>
            <a:r>
              <a:rPr lang="en-US" sz="2800" dirty="0" smtClean="0"/>
              <a:t>Keeping Windows 7 systems updated is one of the primary tasks of the technical specialist, who should be familiar with the types of update releases and the methods for deploying updates. </a:t>
            </a:r>
            <a:endParaRPr lang="en-CA" sz="2800" dirty="0" smtClean="0"/>
          </a:p>
          <a:p>
            <a:pPr lvl="0"/>
            <a:r>
              <a:rPr lang="en-US" sz="2800" dirty="0" smtClean="0"/>
              <a:t>Event Viewer is used to display log information gathered by the operating system.</a:t>
            </a:r>
            <a:endParaRPr lang="en-CA" sz="2800" dirty="0" smtClean="0"/>
          </a:p>
          <a:p>
            <a:pPr lvl="0"/>
            <a:r>
              <a:rPr lang="en-US" sz="2800" dirty="0" smtClean="0"/>
              <a:t>Performance Information and Tools page provides a snapshot of your computer’s performance. </a:t>
            </a:r>
          </a:p>
          <a:p>
            <a:pPr lvl="0"/>
            <a:r>
              <a:rPr lang="en-US" sz="2800" dirty="0" smtClean="0"/>
              <a:t>Performance Monitor console enables you to view much of the same information, but on a continuous, real-time basis.</a:t>
            </a:r>
            <a:endParaRPr lang="en-CA"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Summary (cont.)</a:t>
            </a:r>
            <a:endParaRPr lang="en-CA" dirty="0"/>
          </a:p>
        </p:txBody>
      </p:sp>
      <p:sp>
        <p:nvSpPr>
          <p:cNvPr id="3" name="Content Placeholder 2"/>
          <p:cNvSpPr>
            <a:spLocks noGrp="1"/>
          </p:cNvSpPr>
          <p:nvPr>
            <p:ph idx="1"/>
          </p:nvPr>
        </p:nvSpPr>
        <p:spPr/>
        <p:txBody>
          <a:bodyPr/>
          <a:lstStyle/>
          <a:p>
            <a:pPr lvl="0"/>
            <a:r>
              <a:rPr lang="en-US" sz="2800" dirty="0" smtClean="0"/>
              <a:t>The Resource Monitor program contains four real-time line graphs that display information about four of the main system hardware components. </a:t>
            </a:r>
            <a:endParaRPr lang="en-CA" sz="2800" dirty="0" smtClean="0"/>
          </a:p>
          <a:p>
            <a:pPr lvl="0"/>
            <a:r>
              <a:rPr lang="en-US" sz="2800" dirty="0" smtClean="0"/>
              <a:t>Reliability Monitor calculates a stability index.</a:t>
            </a:r>
          </a:p>
          <a:p>
            <a:pPr lvl="0"/>
            <a:r>
              <a:rPr lang="en-US" sz="2800" dirty="0" smtClean="0"/>
              <a:t>Windows 7 provides a variety of tools for monitoring and managing processes. </a:t>
            </a:r>
            <a:endParaRPr lang="en-CA" sz="2800" dirty="0" smtClean="0"/>
          </a:p>
          <a:p>
            <a:pPr lvl="0"/>
            <a:r>
              <a:rPr lang="en-US" sz="2800" dirty="0" err="1" smtClean="0"/>
              <a:t>ReadyBoost</a:t>
            </a:r>
            <a:r>
              <a:rPr lang="en-US" sz="2800" dirty="0" smtClean="0"/>
              <a:t> enables Windows 7 to use the storage space on USB devices to free up system memory.</a:t>
            </a:r>
            <a:endParaRPr lang="en-CA" sz="2800" dirty="0" smtClean="0"/>
          </a:p>
          <a:p>
            <a:pPr lvl="0"/>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Update Types</a:t>
            </a:r>
            <a:endParaRPr lang="en-CA" dirty="0"/>
          </a:p>
        </p:txBody>
      </p:sp>
      <p:sp>
        <p:nvSpPr>
          <p:cNvPr id="3" name="Content Placeholder 2"/>
          <p:cNvSpPr>
            <a:spLocks noGrp="1"/>
          </p:cNvSpPr>
          <p:nvPr>
            <p:ph idx="1"/>
          </p:nvPr>
        </p:nvSpPr>
        <p:spPr/>
        <p:txBody>
          <a:bodyPr/>
          <a:lstStyle/>
          <a:p>
            <a:r>
              <a:rPr lang="en-US" dirty="0" smtClean="0"/>
              <a:t>Service packs</a:t>
            </a:r>
          </a:p>
          <a:p>
            <a:pPr lvl="1"/>
            <a:r>
              <a:rPr lang="en-US" dirty="0" smtClean="0"/>
              <a:t>a cumulative set of all updates for a particular operating system version </a:t>
            </a:r>
          </a:p>
          <a:p>
            <a:pPr lvl="1"/>
            <a:r>
              <a:rPr lang="en-US" dirty="0" smtClean="0"/>
              <a:t>Unlike updates, service packs can contain new or enhanced features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Categories</a:t>
            </a:r>
            <a:endParaRPr lang="en-CA" dirty="0"/>
          </a:p>
        </p:txBody>
      </p:sp>
      <p:sp>
        <p:nvSpPr>
          <p:cNvPr id="3" name="Content Placeholder 2"/>
          <p:cNvSpPr>
            <a:spLocks noGrp="1"/>
          </p:cNvSpPr>
          <p:nvPr>
            <p:ph idx="1"/>
          </p:nvPr>
        </p:nvSpPr>
        <p:spPr/>
        <p:txBody>
          <a:bodyPr/>
          <a:lstStyle/>
          <a:p>
            <a:r>
              <a:rPr lang="en-US" dirty="0" smtClean="0"/>
              <a:t>Important update</a:t>
            </a:r>
          </a:p>
          <a:p>
            <a:pPr lvl="1"/>
            <a:r>
              <a:rPr lang="en-US" dirty="0" smtClean="0"/>
              <a:t>Updates that address important issues that require immediate attention and which all users should install</a:t>
            </a:r>
          </a:p>
          <a:p>
            <a:r>
              <a:rPr lang="en-US" dirty="0" smtClean="0"/>
              <a:t>Recommended updates</a:t>
            </a:r>
          </a:p>
          <a:p>
            <a:pPr lvl="1"/>
            <a:r>
              <a:rPr lang="en-US" dirty="0" smtClean="0"/>
              <a:t>Updates that address less-important issues or that apply only to certain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Categories</a:t>
            </a:r>
            <a:endParaRPr lang="en-CA" dirty="0"/>
          </a:p>
        </p:txBody>
      </p:sp>
      <p:sp>
        <p:nvSpPr>
          <p:cNvPr id="3" name="Content Placeholder 2"/>
          <p:cNvSpPr>
            <a:spLocks noGrp="1"/>
          </p:cNvSpPr>
          <p:nvPr>
            <p:ph idx="1"/>
          </p:nvPr>
        </p:nvSpPr>
        <p:spPr/>
        <p:txBody>
          <a:bodyPr/>
          <a:lstStyle/>
          <a:p>
            <a:r>
              <a:rPr lang="en-US" dirty="0" smtClean="0"/>
              <a:t>Optional updates</a:t>
            </a:r>
          </a:p>
          <a:p>
            <a:pPr lvl="1"/>
            <a:r>
              <a:rPr lang="en-US" dirty="0" smtClean="0"/>
              <a:t>Updates that contain enhancements or new features that are not essential for the proper functioning of the operating system</a:t>
            </a:r>
          </a:p>
          <a:p>
            <a:r>
              <a:rPr lang="en-US" dirty="0" smtClean="0"/>
              <a:t>Device drivers</a:t>
            </a:r>
          </a:p>
          <a:p>
            <a:pPr lvl="1"/>
            <a:r>
              <a:rPr lang="en-US" dirty="0" smtClean="0"/>
              <a:t>Microsoft uses Windows Update to distribute </a:t>
            </a:r>
            <a:r>
              <a:rPr lang="en-US" dirty="0" err="1" smtClean="0"/>
              <a:t>fuliy</a:t>
            </a:r>
            <a:r>
              <a:rPr lang="en-US" dirty="0" smtClean="0"/>
              <a:t> tested and digitally signed device drivers for some hardware products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Updates</a:t>
            </a:r>
            <a:endParaRPr lang="en-CA" dirty="0"/>
          </a:p>
        </p:txBody>
      </p:sp>
      <p:sp>
        <p:nvSpPr>
          <p:cNvPr id="3" name="Content Placeholder 2"/>
          <p:cNvSpPr>
            <a:spLocks noGrp="1"/>
          </p:cNvSpPr>
          <p:nvPr>
            <p:ph idx="1"/>
          </p:nvPr>
        </p:nvSpPr>
        <p:spPr/>
        <p:txBody>
          <a:bodyPr/>
          <a:lstStyle/>
          <a:p>
            <a:r>
              <a:rPr lang="en-US" dirty="0" smtClean="0"/>
              <a:t>Windows Update</a:t>
            </a:r>
          </a:p>
          <a:p>
            <a:pPr lvl="1"/>
            <a:r>
              <a:rPr lang="en-US" dirty="0" smtClean="0"/>
              <a:t>For individual computers and small networks</a:t>
            </a:r>
          </a:p>
          <a:p>
            <a:r>
              <a:rPr lang="en-US" dirty="0" smtClean="0"/>
              <a:t>Windows Server Update Services (WSUS)</a:t>
            </a:r>
          </a:p>
          <a:p>
            <a:pPr lvl="1"/>
            <a:r>
              <a:rPr lang="en-US" dirty="0" smtClean="0"/>
              <a:t>For medium to large networks a free product that conserves bandwidth by downloading updates from the Internet once and then providing them to Windows Update clients on the local 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2721</Words>
  <Application>Microsoft Office PowerPoint</Application>
  <PresentationFormat>On-screen Show (4:3)</PresentationFormat>
  <Paragraphs>268</Paragraphs>
  <Slides>55</Slides>
  <Notes>40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Custom Design</vt:lpstr>
      <vt:lpstr>Managing and Monitoring Windows 7 Performance</vt:lpstr>
      <vt:lpstr>Objectives</vt:lpstr>
      <vt:lpstr>Updating Windows 7</vt:lpstr>
      <vt:lpstr>Understanding Update Types</vt:lpstr>
      <vt:lpstr>Understanding Update Types</vt:lpstr>
      <vt:lpstr>Understanding Update Types</vt:lpstr>
      <vt:lpstr>Update Categories</vt:lpstr>
      <vt:lpstr>Update Categories</vt:lpstr>
      <vt:lpstr>Applying Updates</vt:lpstr>
      <vt:lpstr>Applying Updates</vt:lpstr>
      <vt:lpstr>Using the Windows Update Client</vt:lpstr>
      <vt:lpstr>Three Stages of Updage Process</vt:lpstr>
      <vt:lpstr>Three Stages of Updage Process</vt:lpstr>
      <vt:lpstr>Three Stages of Updage Process</vt:lpstr>
      <vt:lpstr>Using the Windows Update Client</vt:lpstr>
      <vt:lpstr>Configuring the Windows Update Client</vt:lpstr>
      <vt:lpstr>Important Updates Options</vt:lpstr>
      <vt:lpstr>Configuring Windows Update  Using Group Policy</vt:lpstr>
      <vt:lpstr>Triggering an Update</vt:lpstr>
      <vt:lpstr>Using Windows Server Update Services</vt:lpstr>
      <vt:lpstr>Understanding WSUS Architecture</vt:lpstr>
      <vt:lpstr>Deploying WSUS</vt:lpstr>
      <vt:lpstr>Configuring WSUS Clients</vt:lpstr>
      <vt:lpstr>Monitoring Performance</vt:lpstr>
      <vt:lpstr>Using Event Viewer</vt:lpstr>
      <vt:lpstr>Using the Overview and Summary Display</vt:lpstr>
      <vt:lpstr>Types of Logs</vt:lpstr>
      <vt:lpstr>Types of Logs</vt:lpstr>
      <vt:lpstr>Types of Logs</vt:lpstr>
      <vt:lpstr>Viewing Windows Logs</vt:lpstr>
      <vt:lpstr>Types of Events</vt:lpstr>
      <vt:lpstr>Types of Events</vt:lpstr>
      <vt:lpstr>Performance Information and Tools</vt:lpstr>
      <vt:lpstr>Performance Information and Tools</vt:lpstr>
      <vt:lpstr>Using the Performance Monitor Console</vt:lpstr>
      <vt:lpstr>Adding Counters</vt:lpstr>
      <vt:lpstr>Adding Counters</vt:lpstr>
      <vt:lpstr>Adding Counters</vt:lpstr>
      <vt:lpstr>Adding Counters</vt:lpstr>
      <vt:lpstr>Using Other Views</vt:lpstr>
      <vt:lpstr>Creating an Effective Display</vt:lpstr>
      <vt:lpstr>Creating an Effective Display</vt:lpstr>
      <vt:lpstr>Using Reliability Monitor</vt:lpstr>
      <vt:lpstr>Managing Performance</vt:lpstr>
      <vt:lpstr>Task Manager</vt:lpstr>
      <vt:lpstr>Resource Monitor</vt:lpstr>
      <vt:lpstr>Using Process Explorer</vt:lpstr>
      <vt:lpstr>Using the System Configuration Tool</vt:lpstr>
      <vt:lpstr>Managing Services</vt:lpstr>
      <vt:lpstr>Configuring Performance Option Settings</vt:lpstr>
      <vt:lpstr>Configuring Power Settings</vt:lpstr>
      <vt:lpstr>Configuring Hard Disk Caching</vt:lpstr>
      <vt:lpstr>Using ReadyBoost</vt:lpstr>
      <vt:lpstr>Skills Summary</vt:lpstr>
      <vt:lpstr>Skills Summary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70-680_Lesson02</dc:title>
  <dc:subject>Installing Windows 7</dc:subject>
  <dc:creator>Katherine James</dc:creator>
  <cp:lastModifiedBy>jbputz</cp:lastModifiedBy>
  <cp:revision>400</cp:revision>
  <dcterms:created xsi:type="dcterms:W3CDTF">2007-01-10T19:14:18Z</dcterms:created>
  <dcterms:modified xsi:type="dcterms:W3CDTF">2012-01-23T15:31:04Z</dcterms:modified>
</cp:coreProperties>
</file>